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2" r:id="rId3"/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89" name="Google Shape;8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3.jpg"/><Relationship Id="rId5" Type="http://schemas.openxmlformats.org/officeDocument/2006/relationships/image" Target="../media/image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/>
          <p:cNvPicPr preferRelativeResize="0"/>
          <p:nvPr/>
        </p:nvPicPr>
        <p:blipFill rotWithShape="1">
          <a:blip r:embed="rId3">
            <a:alphaModFix/>
          </a:blip>
          <a:srcRect b="0" l="0" r="0" t="25000"/>
          <a:stretch/>
        </p:blipFill>
        <p:spPr>
          <a:xfrm>
            <a:off x="-78808" y="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/>
          <p:nvPr/>
        </p:nvSpPr>
        <p:spPr>
          <a:xfrm>
            <a:off x="7488621" y="2277613"/>
            <a:ext cx="4703379" cy="4580387"/>
          </a:xfrm>
          <a:custGeom>
            <a:rect b="b" l="l" r="r" t="t"/>
            <a:pathLst>
              <a:path extrusionOk="0" h="1298" w="1333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lt1">
              <a:alpha val="6980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7"/>
          <p:cNvSpPr txBox="1"/>
          <p:nvPr>
            <p:ph type="ctrTitle"/>
          </p:nvPr>
        </p:nvSpPr>
        <p:spPr>
          <a:xfrm>
            <a:off x="8022021" y="3231931"/>
            <a:ext cx="3852041" cy="18340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/>
              <a:t>Air Pollution </a:t>
            </a:r>
            <a:endParaRPr sz="4000"/>
          </a:p>
        </p:txBody>
      </p:sp>
      <p:sp>
        <p:nvSpPr>
          <p:cNvPr id="110" name="Google Shape;110;p17"/>
          <p:cNvSpPr txBox="1"/>
          <p:nvPr>
            <p:ph idx="1" type="subTitle"/>
          </p:nvPr>
        </p:nvSpPr>
        <p:spPr>
          <a:xfrm>
            <a:off x="7782910" y="5242674"/>
            <a:ext cx="4330262" cy="11531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400"/>
              <a:t>Fordham University</a:t>
            </a:r>
            <a:endParaRPr/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400"/>
              <a:t>Jie Teng</a:t>
            </a:r>
            <a:endParaRPr/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400"/>
              <a:t>Ila Srivastava</a:t>
            </a:r>
            <a:endParaRPr/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sz="1400"/>
              <a:t>Leslie</a:t>
            </a:r>
            <a:endParaRPr/>
          </a:p>
          <a:p>
            <a:pPr indent="0" lvl="0" marL="0" rtl="0" algn="ctr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 sz="1400"/>
          </a:p>
        </p:txBody>
      </p:sp>
      <p:cxnSp>
        <p:nvCxnSpPr>
          <p:cNvPr id="111" name="Google Shape;111;p17"/>
          <p:cNvCxnSpPr/>
          <p:nvPr/>
        </p:nvCxnSpPr>
        <p:spPr>
          <a:xfrm>
            <a:off x="9480331" y="5123793"/>
            <a:ext cx="935420" cy="0"/>
          </a:xfrm>
          <a:prstGeom prst="straightConnector1">
            <a:avLst/>
          </a:prstGeom>
          <a:noFill/>
          <a:ln cap="sq" cmpd="sng" w="25400">
            <a:solidFill>
              <a:srgbClr val="262626"/>
            </a:solidFill>
            <a:prstDash val="solid"/>
            <a:bevel/>
            <a:headEnd len="sm" w="sm" type="none"/>
            <a:tailEnd len="sm" w="sm" type="none"/>
          </a:ln>
        </p:spPr>
      </p:cxnSp>
      <p:pic>
        <p:nvPicPr>
          <p:cNvPr id="112" name="Google Shape;112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8392" y="232533"/>
            <a:ext cx="4181475" cy="10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87" name="Google Shape;187;p2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894" y="0"/>
            <a:ext cx="12132106" cy="68241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188" name="Google Shape;188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0473"/>
            <a:ext cx="12192000" cy="143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7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7"/>
          <p:cNvSpPr txBox="1"/>
          <p:nvPr>
            <p:ph type="ctr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/>
              <a:t>Pollutants</a:t>
            </a:r>
            <a:endParaRPr/>
          </a:p>
        </p:txBody>
      </p:sp>
      <p:cxnSp>
        <p:nvCxnSpPr>
          <p:cNvPr id="196" name="Google Shape;196;p27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202" name="Google Shape;202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31376"/>
            <a:ext cx="12192000" cy="6904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203" name="Google Shape;203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0473"/>
            <a:ext cx="12192000" cy="143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9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9"/>
          <p:cNvSpPr txBox="1"/>
          <p:nvPr>
            <p:ph type="ctr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/>
              <a:t>SO2 emission in India and China</a:t>
            </a:r>
            <a:endParaRPr/>
          </a:p>
        </p:txBody>
      </p:sp>
      <p:cxnSp>
        <p:nvCxnSpPr>
          <p:cNvPr id="211" name="Google Shape;211;p29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7" name="Google Shape;217;p3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218" name="Google Shape;21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219" name="Google Shape;219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0473"/>
            <a:ext cx="12192000" cy="143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1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31"/>
          <p:cNvSpPr txBox="1"/>
          <p:nvPr>
            <p:ph type="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Pharmaceutical Spending</a:t>
            </a:r>
            <a:endParaRPr/>
          </a:p>
        </p:txBody>
      </p:sp>
      <p:cxnSp>
        <p:nvCxnSpPr>
          <p:cNvPr id="227" name="Google Shape;227;p31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33" name="Google Shape;233;p3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234" name="Google Shape;234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235" name="Google Shape;235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0473"/>
            <a:ext cx="12192000" cy="143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3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3"/>
          <p:cNvSpPr txBox="1"/>
          <p:nvPr>
            <p:ph type="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Forest Cover by Income level</a:t>
            </a:r>
            <a:endParaRPr/>
          </a:p>
        </p:txBody>
      </p:sp>
      <p:cxnSp>
        <p:nvCxnSpPr>
          <p:cNvPr id="243" name="Google Shape;243;p33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249" name="Google Shape;249;p3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292" y="39756"/>
            <a:ext cx="12006743" cy="67536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250" name="Google Shape;250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0473"/>
            <a:ext cx="12192000" cy="143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5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35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5"/>
          <p:cNvSpPr txBox="1"/>
          <p:nvPr>
            <p:ph type="ctr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/>
              <a:t>Electricity</a:t>
            </a:r>
            <a:endParaRPr/>
          </a:p>
        </p:txBody>
      </p:sp>
      <p:cxnSp>
        <p:nvCxnSpPr>
          <p:cNvPr id="258" name="Google Shape;258;p35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1414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ctrTitle"/>
          </p:nvPr>
        </p:nvSpPr>
        <p:spPr>
          <a:xfrm>
            <a:off x="4654295" y="4522156"/>
            <a:ext cx="5609222" cy="1363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 sz="4400"/>
              <a:t>Data Source</a:t>
            </a:r>
            <a:br>
              <a:rPr lang="en-US" sz="4400"/>
            </a:br>
            <a:endParaRPr sz="4400"/>
          </a:p>
        </p:txBody>
      </p:sp>
      <p:sp>
        <p:nvSpPr>
          <p:cNvPr id="118" name="Google Shape;118;p18"/>
          <p:cNvSpPr/>
          <p:nvPr/>
        </p:nvSpPr>
        <p:spPr>
          <a:xfrm>
            <a:off x="0" y="246518"/>
            <a:ext cx="4100079" cy="6194580"/>
          </a:xfrm>
          <a:custGeom>
            <a:rect b="b" l="l" r="r" t="t"/>
            <a:pathLst>
              <a:path extrusionOk="0" h="6194580" w="4100079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8"/>
          <p:cNvSpPr/>
          <p:nvPr/>
        </p:nvSpPr>
        <p:spPr>
          <a:xfrm>
            <a:off x="4353543" y="0"/>
            <a:ext cx="3566160" cy="3159748"/>
          </a:xfrm>
          <a:custGeom>
            <a:rect b="b" l="l" r="r" t="t"/>
            <a:pathLst>
              <a:path extrusionOk="0" h="3159748" w="3566160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4518135" y="0"/>
            <a:ext cx="3236976" cy="2995156"/>
          </a:xfrm>
          <a:custGeom>
            <a:rect b="b" l="l" r="r" t="t"/>
            <a:pathLst>
              <a:path extrusionOk="0" h="2995156" w="323697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8804396" y="2042"/>
            <a:ext cx="3387604" cy="4183848"/>
          </a:xfrm>
          <a:custGeom>
            <a:rect b="b" l="l" r="r" t="t"/>
            <a:pathLst>
              <a:path extrusionOk="0" h="4183848" w="3387604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0" y="413156"/>
            <a:ext cx="3933440" cy="5861304"/>
          </a:xfrm>
          <a:custGeom>
            <a:rect b="b" l="l" r="r" t="t"/>
            <a:pathLst>
              <a:path extrusionOk="0" h="5861304" w="3933440">
                <a:moveTo>
                  <a:pt x="1002788" y="0"/>
                </a:moveTo>
                <a:cubicBezTo>
                  <a:pt x="2621342" y="0"/>
                  <a:pt x="3933440" y="1312098"/>
                  <a:pt x="3933440" y="2930652"/>
                </a:cubicBezTo>
                <a:cubicBezTo>
                  <a:pt x="3933440" y="4549206"/>
                  <a:pt x="2621342" y="5861304"/>
                  <a:pt x="1002788" y="5861304"/>
                </a:cubicBezTo>
                <a:cubicBezTo>
                  <a:pt x="699309" y="5861304"/>
                  <a:pt x="406604" y="5815176"/>
                  <a:pt x="131302" y="5729548"/>
                </a:cubicBezTo>
                <a:lnTo>
                  <a:pt x="0" y="5681491"/>
                </a:lnTo>
                <a:lnTo>
                  <a:pt x="0" y="179814"/>
                </a:lnTo>
                <a:lnTo>
                  <a:pt x="131302" y="131756"/>
                </a:lnTo>
                <a:cubicBezTo>
                  <a:pt x="406604" y="46129"/>
                  <a:pt x="699309" y="0"/>
                  <a:pt x="10027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outdoor&#10;&#10;Description automatically generated" id="123" name="Google Shape;12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5889" y="1972208"/>
            <a:ext cx="2743200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lipart&#10;&#10;Description automatically generated" id="124" name="Google Shape;12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89682" y="821213"/>
            <a:ext cx="2308893" cy="115444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/>
          <p:nvPr/>
        </p:nvSpPr>
        <p:spPr>
          <a:xfrm>
            <a:off x="8967580" y="2042"/>
            <a:ext cx="3224421" cy="4020664"/>
          </a:xfrm>
          <a:custGeom>
            <a:rect b="b" l="l" r="r" t="t"/>
            <a:pathLst>
              <a:path extrusionOk="0" h="4020664" w="3224421">
                <a:moveTo>
                  <a:pt x="449733" y="0"/>
                </a:moveTo>
                <a:lnTo>
                  <a:pt x="3224421" y="0"/>
                </a:lnTo>
                <a:lnTo>
                  <a:pt x="3224421" y="3933205"/>
                </a:lnTo>
                <a:lnTo>
                  <a:pt x="3087301" y="3968462"/>
                </a:lnTo>
                <a:cubicBezTo>
                  <a:pt x="2920035" y="4002689"/>
                  <a:pt x="2746849" y="4020664"/>
                  <a:pt x="2569464" y="4020664"/>
                </a:cubicBezTo>
                <a:cubicBezTo>
                  <a:pt x="1150388" y="4020664"/>
                  <a:pt x="0" y="2870276"/>
                  <a:pt x="0" y="1451200"/>
                </a:cubicBezTo>
                <a:cubicBezTo>
                  <a:pt x="0" y="919047"/>
                  <a:pt x="161773" y="424677"/>
                  <a:pt x="438824" y="1458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close up of a logo&#10;&#10;Description automatically generated" id="126" name="Google Shape;126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47682" y="655951"/>
            <a:ext cx="2178429" cy="2178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264" name="Google Shape;264;p3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34789"/>
            <a:ext cx="12180465" cy="67486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265" name="Google Shape;265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0473"/>
            <a:ext cx="12192000" cy="143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7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37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37"/>
          <p:cNvSpPr txBox="1"/>
          <p:nvPr>
            <p:ph type="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Effcet on India and China</a:t>
            </a:r>
            <a:endParaRPr/>
          </a:p>
        </p:txBody>
      </p:sp>
      <p:cxnSp>
        <p:nvCxnSpPr>
          <p:cNvPr id="273" name="Google Shape;273;p37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279" name="Google Shape;279;p3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2565" y="49696"/>
            <a:ext cx="11856546" cy="66691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280" name="Google Shape;280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0473"/>
            <a:ext cx="12192000" cy="143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39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39"/>
          <p:cNvSpPr txBox="1"/>
          <p:nvPr>
            <p:ph type="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Recommendations</a:t>
            </a:r>
            <a:endParaRPr/>
          </a:p>
        </p:txBody>
      </p:sp>
      <p:cxnSp>
        <p:nvCxnSpPr>
          <p:cNvPr id="288" name="Google Shape;288;p39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9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9"/>
          <p:cNvSpPr txBox="1"/>
          <p:nvPr>
            <p:ph type="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Mortality Rate</a:t>
            </a:r>
            <a:endParaRPr/>
          </a:p>
        </p:txBody>
      </p:sp>
      <p:cxnSp>
        <p:nvCxnSpPr>
          <p:cNvPr id="134" name="Google Shape;134;p19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40" name="Google Shape;14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141" name="Google Shape;14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0473"/>
            <a:ext cx="12192000" cy="143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1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Mortality rate for children under 5 years</a:t>
            </a:r>
            <a:endParaRPr/>
          </a:p>
        </p:txBody>
      </p:sp>
      <p:cxnSp>
        <p:nvCxnSpPr>
          <p:cNvPr id="149" name="Google Shape;149;p21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55" name="Google Shape;155;p2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56" name="Google Shape;15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157" name="Google Shape;15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0473"/>
            <a:ext cx="12192000" cy="143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3" name="Google Shape;163;p2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64" name="Google Shape;16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165" name="Google Shape;16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4955"/>
            <a:ext cx="12192000" cy="143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/>
          <p:nvPr/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4"/>
          <p:cNvSpPr/>
          <p:nvPr/>
        </p:nvSpPr>
        <p:spPr>
          <a:xfrm>
            <a:off x="321734" y="321733"/>
            <a:ext cx="11573488" cy="6214534"/>
          </a:xfrm>
          <a:prstGeom prst="rect">
            <a:avLst/>
          </a:prstGeom>
          <a:solidFill>
            <a:srgbClr val="3F3F3F"/>
          </a:solidFill>
          <a:ln cap="sq" cmpd="thinThick" w="12700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4"/>
          <p:cNvSpPr txBox="1"/>
          <p:nvPr>
            <p:ph type="ctrTitle"/>
          </p:nvPr>
        </p:nvSpPr>
        <p:spPr>
          <a:xfrm>
            <a:off x="1524000" y="1122362"/>
            <a:ext cx="9144000" cy="28400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Calibri"/>
              <a:buNone/>
            </a:pPr>
            <a:r>
              <a:rPr lang="en-US" sz="5800"/>
              <a:t>PM2.5</a:t>
            </a:r>
            <a:endParaRPr/>
          </a:p>
        </p:txBody>
      </p:sp>
      <p:cxnSp>
        <p:nvCxnSpPr>
          <p:cNvPr id="173" name="Google Shape;173;p24"/>
          <p:cNvCxnSpPr/>
          <p:nvPr/>
        </p:nvCxnSpPr>
        <p:spPr>
          <a:xfrm>
            <a:off x="4724400" y="4109417"/>
            <a:ext cx="2743200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9" name="Google Shape;179;p2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80" name="Google Shape;18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181" name="Google Shape;181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0473"/>
            <a:ext cx="12192000" cy="1432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